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3578b161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3578b161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3bce3d9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3bce3d9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3bce3d9e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3bce3d9e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3bce3d9e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3bce3d9e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3bce3d9e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3bce3d9e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3bce3d9e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3bce3d9e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3578b1616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3578b161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3578b1616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3578b1616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3578b1616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3578b1616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3bce3d9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3bce3d9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3578b1616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3578b1616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578b161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578b161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3bce3d9e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3bce3d9e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3bce3d9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3bce3d9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3578b161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3578b161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3bce3d9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3bce3d9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3bce3d9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3bce3d9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3bce3d9e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3bce3d9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3bce3d9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3bce3d9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3bce3d9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3bce3d9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rogramiz.com/" TargetMode="External"/><Relationship Id="rId4" Type="http://schemas.openxmlformats.org/officeDocument/2006/relationships/hyperlink" Target="https://www.geeksforgeeks.or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16051" l="0" r="0" t="0"/>
          <a:stretch/>
        </p:blipFill>
        <p:spPr>
          <a:xfrm>
            <a:off x="0" y="-605850"/>
            <a:ext cx="9143999" cy="574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FFFFFF">
                <a:alpha val="0"/>
              </a:srgbClr>
            </a:outerShdw>
            <a:reflection blurRad="0" dir="5400000" dist="3810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1324225" y="1377425"/>
            <a:ext cx="4113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2</a:t>
            </a:r>
            <a:r>
              <a:rPr b="1" lang="en" sz="1800">
                <a:solidFill>
                  <a:schemeClr val="dk1"/>
                </a:solidFill>
              </a:rPr>
              <a:t>. </a:t>
            </a:r>
            <a:r>
              <a:rPr b="1" lang="en" sz="1800">
                <a:solidFill>
                  <a:schemeClr val="dk1"/>
                </a:solidFill>
              </a:rPr>
              <a:t> User-Friendly Interface.</a:t>
            </a:r>
            <a:r>
              <a:rPr b="1" lang="en" sz="1000"/>
              <a:t>        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25" y="2278500"/>
            <a:ext cx="4642922" cy="24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1324225" y="1326325"/>
            <a:ext cx="4113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3</a:t>
            </a:r>
            <a:r>
              <a:rPr b="1" lang="en" sz="1800">
                <a:solidFill>
                  <a:schemeClr val="dk1"/>
                </a:solidFill>
              </a:rPr>
              <a:t>.  </a:t>
            </a:r>
            <a:r>
              <a:rPr b="1" lang="en" sz="1800">
                <a:solidFill>
                  <a:schemeClr val="dk1"/>
                </a:solidFill>
              </a:rPr>
              <a:t>Automatic Calculation.</a:t>
            </a:r>
            <a:r>
              <a:rPr b="1" lang="en" sz="1000"/>
              <a:t>     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350" y="1984325"/>
            <a:ext cx="3401975" cy="28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1324225" y="1698300"/>
            <a:ext cx="5279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4</a:t>
            </a:r>
            <a:r>
              <a:rPr b="1" lang="en" sz="1800">
                <a:solidFill>
                  <a:schemeClr val="dk1"/>
                </a:solidFill>
              </a:rPr>
              <a:t>.   Double Authentication for Admin access.</a:t>
            </a:r>
            <a:r>
              <a:rPr b="1" lang="en" sz="1000"/>
              <a:t> 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500" y="2295300"/>
            <a:ext cx="4020750" cy="26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1324225" y="1698300"/>
            <a:ext cx="5279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4.  </a:t>
            </a:r>
            <a:r>
              <a:rPr b="1" lang="en" sz="1800">
                <a:solidFill>
                  <a:schemeClr val="dk1"/>
                </a:solidFill>
              </a:rPr>
              <a:t>Maintained Privacy to Students data</a:t>
            </a:r>
            <a:r>
              <a:rPr b="1" lang="en" sz="1000"/>
              <a:t> 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975" y="2515750"/>
            <a:ext cx="4518731" cy="25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1256150" y="1484400"/>
            <a:ext cx="5279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4.  </a:t>
            </a:r>
            <a:r>
              <a:rPr b="1" lang="en" sz="1800">
                <a:solidFill>
                  <a:schemeClr val="dk1"/>
                </a:solidFill>
              </a:rPr>
              <a:t> Permanent storage of data.</a:t>
            </a:r>
            <a:r>
              <a:rPr b="1" lang="en" sz="1000"/>
              <a:t>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900" y="2340750"/>
            <a:ext cx="4030451" cy="26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type="title"/>
          </p:nvPr>
        </p:nvSpPr>
        <p:spPr>
          <a:xfrm>
            <a:off x="1877100" y="275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Equipment Specification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311700" y="1274925"/>
            <a:ext cx="41106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76">
                <a:solidFill>
                  <a:schemeClr val="dk1"/>
                </a:solidFill>
              </a:rPr>
              <a:t>Hardware</a:t>
            </a:r>
            <a:endParaRPr sz="7976">
              <a:solidFill>
                <a:schemeClr val="dk1"/>
              </a:solidFill>
            </a:endParaRPr>
          </a:p>
          <a:p>
            <a:pPr indent="-31983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20">
                <a:solidFill>
                  <a:schemeClr val="dk1"/>
                </a:solidFill>
              </a:rPr>
              <a:t>A modern multi-core processor (e.g., Intel Core i3 or equivalent) is more than sufficient for most grading systems written in C.</a:t>
            </a:r>
            <a:endParaRPr sz="4420">
              <a:solidFill>
                <a:schemeClr val="dk1"/>
              </a:solidFill>
            </a:endParaRPr>
          </a:p>
          <a:p>
            <a:pPr indent="-3198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20">
                <a:solidFill>
                  <a:schemeClr val="dk1"/>
                </a:solidFill>
              </a:rPr>
              <a:t>RAM of at least 4GB is advised. Complex algorithms or larger datasets could require more RAM.</a:t>
            </a:r>
            <a:endParaRPr sz="4420">
              <a:solidFill>
                <a:schemeClr val="dk1"/>
              </a:solidFill>
            </a:endParaRPr>
          </a:p>
          <a:p>
            <a:pPr indent="-3198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20">
                <a:solidFill>
                  <a:schemeClr val="dk1"/>
                </a:solidFill>
              </a:rPr>
              <a:t>For a tiny system, this might just be a few hundred megabytes, and the amount needed will rise as the database grows.</a:t>
            </a:r>
            <a:endParaRPr sz="4420">
              <a:solidFill>
                <a:schemeClr val="dk1"/>
              </a:solidFill>
            </a:endParaRPr>
          </a:p>
          <a:p>
            <a:pPr indent="-25955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931"/>
              <a:buChar char="●"/>
            </a:pPr>
            <a:r>
              <a:rPr lang="en" sz="4420">
                <a:solidFill>
                  <a:schemeClr val="dk1"/>
                </a:solidFill>
              </a:rPr>
              <a:t>Common input devices, such as a keyboard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27"/>
          <p:cNvSpPr txBox="1"/>
          <p:nvPr>
            <p:ph idx="2" type="body"/>
          </p:nvPr>
        </p:nvSpPr>
        <p:spPr>
          <a:xfrm>
            <a:off x="4816950" y="1274925"/>
            <a:ext cx="41922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Software</a:t>
            </a:r>
            <a:endParaRPr sz="2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 compiler is necessary to translate your C source code into machine-readable code. Popular C compilers include GCC (GNU Compiler Collection), Microsoft Visual C++, and Clang.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An IDE or text editor for writing, editing, and managing your C code. Examples include Visual Studio Code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Optionally, a version control system (e.g., Git) to track changes in your code, collaborate with others, and maintain a history of revisions.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type="title"/>
          </p:nvPr>
        </p:nvSpPr>
        <p:spPr>
          <a:xfrm>
            <a:off x="128625" y="140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725" y="140875"/>
            <a:ext cx="3638162" cy="49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ctrTitle"/>
          </p:nvPr>
        </p:nvSpPr>
        <p:spPr>
          <a:xfrm>
            <a:off x="2705575" y="204225"/>
            <a:ext cx="8520600" cy="9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</a:t>
            </a:r>
            <a:endParaRPr sz="3200"/>
          </a:p>
        </p:txBody>
      </p:sp>
      <p:sp>
        <p:nvSpPr>
          <p:cNvPr id="393" name="Google Shape;393;p29"/>
          <p:cNvSpPr txBox="1"/>
          <p:nvPr>
            <p:ph idx="1" type="subTitle"/>
          </p:nvPr>
        </p:nvSpPr>
        <p:spPr>
          <a:xfrm>
            <a:off x="474975" y="1418975"/>
            <a:ext cx="85206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User-Friendly Interface.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Room for Future Enhancements.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Valuable Learning Experience.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Impactful solution for Academic institutions.</a:t>
            </a:r>
            <a:endParaRPr sz="2300"/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ctrTitle"/>
          </p:nvPr>
        </p:nvSpPr>
        <p:spPr>
          <a:xfrm>
            <a:off x="3075050" y="291725"/>
            <a:ext cx="2546700" cy="9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</a:t>
            </a:r>
            <a:endParaRPr sz="3200"/>
          </a:p>
        </p:txBody>
      </p:sp>
      <p:sp>
        <p:nvSpPr>
          <p:cNvPr id="399" name="Google Shape;399;p30"/>
          <p:cNvSpPr txBox="1"/>
          <p:nvPr>
            <p:ph idx="1" type="subTitle"/>
          </p:nvPr>
        </p:nvSpPr>
        <p:spPr>
          <a:xfrm>
            <a:off x="513850" y="1909625"/>
            <a:ext cx="8520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https://www.programiz.com/</a:t>
            </a:r>
            <a:r>
              <a:rPr lang="en" sz="2300"/>
              <a:t>  — Website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The C programming 2nd Edition — BOOK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https://www.geeksforgeeks.org/</a:t>
            </a:r>
            <a:r>
              <a:rPr lang="en" sz="2300"/>
              <a:t> — Website</a:t>
            </a:r>
            <a:endParaRPr sz="2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type="ctrTitle"/>
          </p:nvPr>
        </p:nvSpPr>
        <p:spPr>
          <a:xfrm>
            <a:off x="2970050" y="56400"/>
            <a:ext cx="85206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Demonstration</a:t>
            </a:r>
            <a:endParaRPr sz="3200"/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125" y="1190100"/>
            <a:ext cx="6096349" cy="36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ctrTitle"/>
          </p:nvPr>
        </p:nvSpPr>
        <p:spPr>
          <a:xfrm>
            <a:off x="109975" y="264200"/>
            <a:ext cx="8520600" cy="12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Presented BY</a:t>
            </a:r>
            <a:endParaRPr sz="5000"/>
          </a:p>
        </p:txBody>
      </p:sp>
      <p:sp>
        <p:nvSpPr>
          <p:cNvPr id="283" name="Google Shape;283;p14"/>
          <p:cNvSpPr txBox="1"/>
          <p:nvPr>
            <p:ph idx="1" type="subTitle"/>
          </p:nvPr>
        </p:nvSpPr>
        <p:spPr>
          <a:xfrm>
            <a:off x="4941250" y="1928250"/>
            <a:ext cx="3607200" cy="25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Ishan Kanaujiya</a:t>
            </a:r>
            <a:endParaRPr b="1"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Mausham Neupane</a:t>
            </a:r>
            <a:endParaRPr b="1"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Mohammad Aarman</a:t>
            </a:r>
            <a:endParaRPr b="1" sz="2800"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" y="1682000"/>
            <a:ext cx="2843050" cy="2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2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704972" y="0"/>
            <a:ext cx="74220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4294967295" type="title"/>
          </p:nvPr>
        </p:nvSpPr>
        <p:spPr>
          <a:xfrm>
            <a:off x="3044225" y="463975"/>
            <a:ext cx="249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My Result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0" name="Google Shape;290;p15"/>
          <p:cNvSpPr txBox="1"/>
          <p:nvPr>
            <p:ph idx="4294967295" type="body"/>
          </p:nvPr>
        </p:nvSpPr>
        <p:spPr>
          <a:xfrm>
            <a:off x="4455100" y="1463275"/>
            <a:ext cx="4064400" cy="3044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 state-of-the-art  grading system software called “MY RESULT” was created to improve and expedite the process of assessing academic performance. This software, which is specifically designed with education in mind, offers a complete solution for accurate and timely grading in educational settings</a:t>
            </a:r>
            <a:endParaRPr sz="180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00" y="1463275"/>
            <a:ext cx="3223450" cy="32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ctrTitle"/>
          </p:nvPr>
        </p:nvSpPr>
        <p:spPr>
          <a:xfrm>
            <a:off x="3163050" y="116675"/>
            <a:ext cx="28179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297" name="Google Shape;297;p16"/>
          <p:cNvSpPr txBox="1"/>
          <p:nvPr>
            <p:ph idx="1" type="subTitle"/>
          </p:nvPr>
        </p:nvSpPr>
        <p:spPr>
          <a:xfrm>
            <a:off x="4426150" y="1971300"/>
            <a:ext cx="4478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primary objective of program results is to provide accurate and meaningful output based on the input and the program's logic.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b="8147" l="0" r="0" t="0"/>
          <a:stretch/>
        </p:blipFill>
        <p:spPr>
          <a:xfrm>
            <a:off x="188525" y="1574425"/>
            <a:ext cx="4169350" cy="3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ctrTitle"/>
          </p:nvPr>
        </p:nvSpPr>
        <p:spPr>
          <a:xfrm>
            <a:off x="3163050" y="116675"/>
            <a:ext cx="28179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304" name="Google Shape;304;p17"/>
          <p:cNvSpPr txBox="1"/>
          <p:nvPr>
            <p:ph idx="1" type="subTitle"/>
          </p:nvPr>
        </p:nvSpPr>
        <p:spPr>
          <a:xfrm>
            <a:off x="4426150" y="1971300"/>
            <a:ext cx="4478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primary objective is to evaluate and measure the extent to which students have mastered the subject matter and achieved the learning outcomes set by the educational institution.</a:t>
            </a:r>
            <a:endParaRPr sz="1800"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075"/>
            <a:ext cx="4121350" cy="334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ctrTitle"/>
          </p:nvPr>
        </p:nvSpPr>
        <p:spPr>
          <a:xfrm>
            <a:off x="3163050" y="116675"/>
            <a:ext cx="28179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311" name="Google Shape;311;p18"/>
          <p:cNvSpPr txBox="1"/>
          <p:nvPr>
            <p:ph idx="1" type="subTitle"/>
          </p:nvPr>
        </p:nvSpPr>
        <p:spPr>
          <a:xfrm>
            <a:off x="4426150" y="1971300"/>
            <a:ext cx="4478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Objective is to give parents, instructors, and students the ability to monitor academic achievement over time.</a:t>
            </a:r>
            <a:endParaRPr sz="1800"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75" y="1266986"/>
            <a:ext cx="3262326" cy="32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ctrTitle"/>
          </p:nvPr>
        </p:nvSpPr>
        <p:spPr>
          <a:xfrm>
            <a:off x="3163050" y="116675"/>
            <a:ext cx="28179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318" name="Google Shape;318;p19"/>
          <p:cNvSpPr txBox="1"/>
          <p:nvPr>
            <p:ph idx="1" type="subTitle"/>
          </p:nvPr>
        </p:nvSpPr>
        <p:spPr>
          <a:xfrm>
            <a:off x="4426150" y="1971300"/>
            <a:ext cx="4478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assures a neutral and equitable evaluation of students' performance in a range of courses.</a:t>
            </a:r>
            <a:endParaRPr sz="1800"/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0" y="1583988"/>
            <a:ext cx="4121349" cy="2628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ctrTitle"/>
          </p:nvPr>
        </p:nvSpPr>
        <p:spPr>
          <a:xfrm>
            <a:off x="3163050" y="116675"/>
            <a:ext cx="2817900" cy="11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325" name="Google Shape;325;p20"/>
          <p:cNvSpPr txBox="1"/>
          <p:nvPr>
            <p:ph idx="1" type="subTitle"/>
          </p:nvPr>
        </p:nvSpPr>
        <p:spPr>
          <a:xfrm>
            <a:off x="4426150" y="1971300"/>
            <a:ext cx="4478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Its objective is to provide easy access to the students' grade sheet.</a:t>
            </a:r>
            <a:endParaRPr sz="1800"/>
          </a:p>
        </p:txBody>
      </p:sp>
      <p:pic>
        <p:nvPicPr>
          <p:cNvPr id="326" name="Google Shape;326;p20"/>
          <p:cNvPicPr preferRelativeResize="0"/>
          <p:nvPr/>
        </p:nvPicPr>
        <p:blipFill rotWithShape="1">
          <a:blip r:embed="rId3">
            <a:alphaModFix/>
          </a:blip>
          <a:srcRect b="8130" l="0" r="0" t="0"/>
          <a:stretch/>
        </p:blipFill>
        <p:spPr>
          <a:xfrm>
            <a:off x="444075" y="1205149"/>
            <a:ext cx="3297250" cy="32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/>
        </p:nvSpPr>
        <p:spPr>
          <a:xfrm>
            <a:off x="3298075" y="1044250"/>
            <a:ext cx="1653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3006350" y="412225"/>
            <a:ext cx="2469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324225" y="1698300"/>
            <a:ext cx="4113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1. </a:t>
            </a:r>
            <a:r>
              <a:rPr b="1" lang="en" sz="1800">
                <a:solidFill>
                  <a:schemeClr val="dk1"/>
                </a:solidFill>
              </a:rPr>
              <a:t>Easy Customization of Grade</a:t>
            </a:r>
            <a:r>
              <a:rPr b="1" lang="en" sz="1800">
                <a:solidFill>
                  <a:schemeClr val="accent2"/>
                </a:solidFill>
              </a:rPr>
              <a:t>.</a:t>
            </a:r>
            <a:r>
              <a:rPr b="1" lang="en" sz="1000"/>
              <a:t>           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37" y="2571750"/>
            <a:ext cx="4470125" cy="19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